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tags/tag10.xml" ContentType="application/vnd.openxmlformats-officedocument.presentationml.tag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tags/tag3.xml" ContentType="application/vnd.openxmlformats-officedocument.presentationml.tag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tags/tag5.xml" ContentType="application/vnd.openxmlformats-officedocument.presentationml.tags+xml"/>
  <Default Extension="bin" ContentType="application/vnd.openxmlformats-officedocument.presentationml.printerSettings"/>
  <Override PartName="/ppt/tags/tag4.xml" ContentType="application/vnd.openxmlformats-officedocument.presentationml.tags+xml"/>
  <Override PartName="/ppt/tags/tag7.xml" ContentType="application/vnd.openxmlformats-officedocument.presentationml.tags+xml"/>
  <Override PartName="/ppt/slides/slide9.xml" ContentType="application/vnd.openxmlformats-officedocument.presentationml.slide+xml"/>
  <Default Extension="xlsx" ContentType="application/vnd.openxmlformats-officedocument.spreadsheetml.sheet"/>
  <Override PartName="/ppt/charts/chart2.xml" ContentType="application/vnd.openxmlformats-officedocument.drawingml.chart+xml"/>
  <Override PartName="/ppt/tags/tag1.xml" ContentType="application/vnd.openxmlformats-officedocument.presentationml.tags+xml"/>
  <Override PartName="/ppt/charts/chart3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Default Extension="rels" ContentType="application/vnd.openxmlformats-package.relationships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85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autoTitleDeleted val="1"/>
    <c:plotArea>
      <c:layout>
        <c:manualLayout>
          <c:layoutTarget val="inner"/>
          <c:xMode val="edge"/>
          <c:yMode val="edge"/>
          <c:x val="0.218065762613007"/>
          <c:y val="0.128852798840821"/>
          <c:w val="0.452862836589871"/>
          <c:h val="0.82344464592397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Einsatz von Gutscheinen</c:v>
                </c:pt>
              </c:strCache>
            </c:strRef>
          </c:tx>
          <c:dLbls>
            <c:numFmt formatCode="General\ \%" sourceLinked="0"/>
            <c:showVal val="1"/>
            <c:showLeaderLines val="1"/>
          </c:dLbls>
          <c:cat>
            <c:strRef>
              <c:f>Tabelle1!$A$2:$A$3</c:f>
              <c:strCache>
                <c:ptCount val="2"/>
                <c:pt idx="0">
                  <c:v>Setzen Gutscheine ein</c:v>
                </c:pt>
                <c:pt idx="1">
                  <c:v>Setzen keine Gutscheine ein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60.0</c:v>
                </c:pt>
                <c:pt idx="1">
                  <c:v>40.0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5908063575387"/>
          <c:y val="0.00253139497605269"/>
          <c:w val="0.364091936424614"/>
          <c:h val="0.152902708219223"/>
        </c:manualLayout>
      </c:layout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plotArea>
      <c:layout/>
      <c:barChart>
        <c:barDir val="col"/>
        <c:grouping val="percent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Gutscheine</c:v>
                </c:pt>
              </c:strCache>
            </c:strRef>
          </c:tx>
          <c:cat>
            <c:strRef>
              <c:f>Tabelle1!$A$2:$A$3</c:f>
              <c:strCache>
                <c:ptCount val="2"/>
                <c:pt idx="0">
                  <c:v>Ranking Top 50</c:v>
                </c:pt>
                <c:pt idx="1">
                  <c:v>Ranking 51 - 100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66.0</c:v>
                </c:pt>
                <c:pt idx="1">
                  <c:v>54.0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keine Gutscheine</c:v>
                </c:pt>
              </c:strCache>
            </c:strRef>
          </c:tx>
          <c:cat>
            <c:strRef>
              <c:f>Tabelle1!$A$2:$A$3</c:f>
              <c:strCache>
                <c:ptCount val="2"/>
                <c:pt idx="0">
                  <c:v>Ranking Top 50</c:v>
                </c:pt>
                <c:pt idx="1">
                  <c:v>Ranking 51 - 100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34.0</c:v>
                </c:pt>
                <c:pt idx="1">
                  <c:v>46.0</c:v>
                </c:pt>
              </c:numCache>
            </c:numRef>
          </c:val>
        </c:ser>
        <c:overlap val="100"/>
        <c:axId val="68411368"/>
        <c:axId val="68414424"/>
      </c:barChart>
      <c:catAx>
        <c:axId val="68411368"/>
        <c:scaling>
          <c:orientation val="minMax"/>
        </c:scaling>
        <c:axPos val="b"/>
        <c:tickLblPos val="nextTo"/>
        <c:crossAx val="68414424"/>
        <c:crosses val="autoZero"/>
        <c:auto val="1"/>
        <c:lblAlgn val="ctr"/>
        <c:lblOffset val="100"/>
      </c:catAx>
      <c:valAx>
        <c:axId val="68414424"/>
        <c:scaling>
          <c:orientation val="minMax"/>
        </c:scaling>
        <c:axPos val="l"/>
        <c:majorGridlines/>
        <c:numFmt formatCode="0%" sourceLinked="1"/>
        <c:tickLblPos val="nextTo"/>
        <c:crossAx val="68411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377345192962"/>
          <c:y val="0.00121300152033943"/>
          <c:w val="0.233622654807038"/>
          <c:h val="0.155763977743521"/>
        </c:manualLayout>
      </c:layout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title>
      <c:layout>
        <c:manualLayout>
          <c:xMode val="edge"/>
          <c:yMode val="edge"/>
          <c:x val="7.71604938271605E-5"/>
          <c:y val="0.0"/>
        </c:manualLayout>
      </c:layout>
    </c:title>
    <c:plotArea>
      <c:layout>
        <c:manualLayout>
          <c:layoutTarget val="inner"/>
          <c:xMode val="edge"/>
          <c:yMode val="edge"/>
          <c:x val="0.255315325167687"/>
          <c:y val="0.147114989671811"/>
          <c:w val="0.43654916399339"/>
          <c:h val="0.79378134553906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Einsatz von Gutscheinen</c:v>
                </c:pt>
              </c:strCache>
            </c:strRef>
          </c:tx>
          <c:dLbls>
            <c:numFmt formatCode="General\ \%" sourceLinked="0"/>
            <c:showVal val="1"/>
            <c:showLeaderLines val="1"/>
          </c:dLbls>
          <c:cat>
            <c:strRef>
              <c:f>Tabelle1!$A$2:$A$3</c:f>
              <c:strCache>
                <c:ptCount val="2"/>
                <c:pt idx="0">
                  <c:v>Bedeutung nimmt zu</c:v>
                </c:pt>
                <c:pt idx="1">
                  <c:v>Bedeutung nimmt ab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83.3</c:v>
                </c:pt>
                <c:pt idx="1">
                  <c:v>16.6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1871172353456"/>
          <c:y val="0.000322141387368842"/>
          <c:w val="0.278128827646544"/>
          <c:h val="0.155763977743521"/>
        </c:manualLayout>
      </c:layout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in%</c:v>
                </c:pt>
              </c:strCache>
            </c:strRef>
          </c:tx>
          <c:dLbls>
            <c:showVal val="1"/>
            <c:showLeaderLines val="1"/>
          </c:dLbls>
          <c:cat>
            <c:strRef>
              <c:f>Tabelle1!$A$2:$A$4</c:f>
              <c:strCache>
                <c:ptCount val="3"/>
                <c:pt idx="0">
                  <c:v>Neukundengewinnung</c:v>
                </c:pt>
                <c:pt idx="1">
                  <c:v>Steigerung Conversionrate</c:v>
                </c:pt>
                <c:pt idx="2">
                  <c:v>Erhöhung Warenkorb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92.0</c:v>
                </c:pt>
                <c:pt idx="1">
                  <c:v>64.3</c:v>
                </c:pt>
                <c:pt idx="2">
                  <c:v>50.0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3761543695927"/>
          <c:y val="0.0268108687587592"/>
          <c:w val="0.336979197044814"/>
          <c:h val="0.233645966615282"/>
        </c:manualLayout>
      </c:layout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</p:spPr>
        <p:txBody>
          <a:bodyPr>
            <a:normAutofit/>
          </a:bodyPr>
          <a:lstStyle>
            <a:lvl1pPr marL="442913" indent="0"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5F45-3A57-7D42-BB16-67783E564431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687C-3CD9-744E-862E-F9AF9D1030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hyperlink" Target="http://www.gutschein-arena.d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tags" Target="../tags/tag7.xml"/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5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32141"/>
            <a:ext cx="7772400" cy="1470025"/>
          </a:xfrm>
        </p:spPr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Relevanz von Gutscheinen </a:t>
            </a:r>
            <a:br>
              <a:rPr lang="de-DE" b="1" dirty="0" smtClean="0">
                <a:solidFill>
                  <a:srgbClr val="C00000"/>
                </a:solidFill>
              </a:rPr>
            </a:br>
            <a:r>
              <a:rPr lang="de-DE" b="1" dirty="0" smtClean="0">
                <a:solidFill>
                  <a:srgbClr val="C00000"/>
                </a:solidFill>
              </a:rPr>
              <a:t>im E-Commerce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802166"/>
            <a:ext cx="6400800" cy="584200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002060"/>
                </a:solidFill>
              </a:rPr>
              <a:t>Marktforschung im Rahmen einer </a:t>
            </a:r>
            <a:r>
              <a:rPr lang="de-DE" sz="2400" dirty="0" err="1" smtClean="0">
                <a:solidFill>
                  <a:srgbClr val="002060"/>
                </a:solidFill>
              </a:rPr>
              <a:t>Bachelorarbeit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85800" y="6067778"/>
            <a:ext cx="1832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Stand: März 2011</a:t>
            </a:r>
            <a:endParaRPr lang="de-DE" dirty="0"/>
          </a:p>
        </p:txBody>
      </p:sp>
      <p:pic>
        <p:nvPicPr>
          <p:cNvPr id="5" name="Picture 2" descr="MCj04316290000[1]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 rot="20541621">
            <a:off x="5413829" y="3544532"/>
            <a:ext cx="3730171" cy="3730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Marktforschung im Rahmen einer Bachelorarbeit an der Fach-</a:t>
            </a:r>
            <a:r>
              <a:rPr lang="de-DE" sz="2400" dirty="0" err="1" smtClean="0"/>
              <a:t>hochschule</a:t>
            </a:r>
            <a:r>
              <a:rPr lang="de-DE" sz="2400" dirty="0" smtClean="0"/>
              <a:t> für angewandtes Management München/Erding</a:t>
            </a:r>
          </a:p>
          <a:p>
            <a:pPr marL="0" indent="0"/>
            <a:endParaRPr lang="de-DE" sz="2400" dirty="0" smtClean="0"/>
          </a:p>
          <a:p>
            <a:pPr marL="0" indent="0"/>
            <a:endParaRPr lang="de-DE" sz="2400" dirty="0" smtClean="0"/>
          </a:p>
          <a:p>
            <a:pPr marL="265113" lvl="1" indent="-265113"/>
            <a:r>
              <a:rPr lang="de-DE" sz="2000" dirty="0" smtClean="0"/>
              <a:t>Student: Tobias </a:t>
            </a:r>
            <a:r>
              <a:rPr lang="de-DE" sz="2000" dirty="0" err="1" smtClean="0"/>
              <a:t>Mattl</a:t>
            </a:r>
            <a:endParaRPr lang="de-DE" sz="2000" dirty="0" smtClean="0"/>
          </a:p>
          <a:p>
            <a:pPr marL="265113" lvl="1" indent="-265113"/>
            <a:r>
              <a:rPr lang="de-DE" sz="2000" dirty="0" smtClean="0"/>
              <a:t>Erhebungszeitraum: Dezember 2010 – Februar 2011</a:t>
            </a:r>
          </a:p>
          <a:p>
            <a:pPr marL="265113" indent="-265113">
              <a:buNone/>
            </a:pPr>
            <a:endParaRPr lang="de-DE" sz="2400" dirty="0" smtClean="0"/>
          </a:p>
          <a:p>
            <a:pPr marL="265113" lvl="1" indent="-265113"/>
            <a:r>
              <a:rPr lang="de-DE" sz="2000" dirty="0" smtClean="0"/>
              <a:t>Erstbetreuer: Prof. Dr. Dr. Claudius </a:t>
            </a:r>
            <a:r>
              <a:rPr lang="de-DE" sz="2000" dirty="0" err="1" smtClean="0"/>
              <a:t>Schikora</a:t>
            </a:r>
            <a:endParaRPr lang="de-DE" sz="2000" dirty="0" smtClean="0"/>
          </a:p>
          <a:p>
            <a:pPr marL="265113" lvl="1" indent="-265113"/>
            <a:r>
              <a:rPr lang="de-DE" sz="2000" dirty="0" smtClean="0"/>
              <a:t>Zweitbetreuer: Andreas Hörr (</a:t>
            </a:r>
            <a:r>
              <a:rPr lang="de-DE" sz="2000" dirty="0" err="1" smtClean="0">
                <a:hlinkClick r:id="rId3"/>
              </a:rPr>
              <a:t>gutschein-arena.de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pic>
        <p:nvPicPr>
          <p:cNvPr id="4" name="Picture 12" descr="question-mark1a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 l="1657" t="13950" r="2211" b="1657"/>
          <a:stretch>
            <a:fillRect/>
          </a:stretch>
        </p:blipFill>
        <p:spPr bwMode="auto">
          <a:xfrm>
            <a:off x="6777060" y="3483428"/>
            <a:ext cx="2439509" cy="2855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Stock_000003457833Small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 flipH="1">
            <a:off x="4597061" y="2946401"/>
            <a:ext cx="4546940" cy="341263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Vorgehensweise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spcAft>
                <a:spcPts val="1200"/>
              </a:spcAft>
              <a:buAutoNum type="arabicPeriod"/>
            </a:pPr>
            <a:r>
              <a:rPr lang="de-DE" sz="2400" dirty="0" smtClean="0"/>
              <a:t>Analyse der </a:t>
            </a:r>
            <a:r>
              <a:rPr lang="de-DE" sz="2400" b="1" dirty="0" smtClean="0"/>
              <a:t>Top 100 Online Shops </a:t>
            </a:r>
            <a:r>
              <a:rPr lang="de-DE" sz="2400" dirty="0" smtClean="0"/>
              <a:t>(basierend auf dem Ranking von </a:t>
            </a:r>
            <a:r>
              <a:rPr lang="de-DE" sz="2400" dirty="0" err="1" smtClean="0"/>
              <a:t>ibusiness</a:t>
            </a:r>
            <a:r>
              <a:rPr lang="de-DE" sz="2400" dirty="0" smtClean="0"/>
              <a:t> High Text Verlag 2009) hinsichtlich generellen Einsatzes von Gutscheinen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de-DE" sz="2400" dirty="0" smtClean="0"/>
              <a:t>Versand eines Fragebogens an die verantwortlichen </a:t>
            </a:r>
            <a:br>
              <a:rPr lang="de-DE" sz="2400" dirty="0" smtClean="0"/>
            </a:br>
            <a:r>
              <a:rPr lang="de-DE" sz="2400" dirty="0" smtClean="0"/>
              <a:t>E-Commerce-Leiter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de-DE" sz="2400" dirty="0" smtClean="0"/>
              <a:t>Auswertung des Rücklaufs (23 Fragebogen)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Key-Ergebnisse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9150" cy="4525963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Aft>
                <a:spcPts val="1000"/>
              </a:spcAft>
            </a:pPr>
            <a:r>
              <a:rPr lang="de-DE" sz="2200" b="1" dirty="0" smtClean="0"/>
              <a:t>60% </a:t>
            </a:r>
            <a:r>
              <a:rPr lang="de-DE" sz="2200" dirty="0" smtClean="0"/>
              <a:t>der </a:t>
            </a:r>
            <a:r>
              <a:rPr lang="de-DE" sz="2200" b="1" dirty="0" smtClean="0"/>
              <a:t>Top 100</a:t>
            </a:r>
            <a:r>
              <a:rPr lang="de-DE" sz="2200" dirty="0" smtClean="0"/>
              <a:t> </a:t>
            </a:r>
            <a:r>
              <a:rPr lang="de-DE" sz="2200" dirty="0" err="1" smtClean="0"/>
              <a:t>E-Commerce</a:t>
            </a:r>
            <a:r>
              <a:rPr lang="de-DE" sz="2200" dirty="0" smtClean="0"/>
              <a:t> </a:t>
            </a:r>
            <a:r>
              <a:rPr lang="de-DE" sz="2200" b="1" dirty="0" smtClean="0"/>
              <a:t>Unternehmen</a:t>
            </a:r>
            <a:r>
              <a:rPr lang="de-DE" sz="2200" dirty="0" smtClean="0"/>
              <a:t>* setzen Gutscheine ein</a:t>
            </a:r>
          </a:p>
          <a:p>
            <a:pPr>
              <a:lnSpc>
                <a:spcPts val="2800"/>
              </a:lnSpc>
              <a:spcAft>
                <a:spcPts val="1000"/>
              </a:spcAft>
            </a:pPr>
            <a:r>
              <a:rPr lang="de-DE" sz="2200" dirty="0" smtClean="0"/>
              <a:t>Die jeweils in ihrem Segment besonders erfolgreichen </a:t>
            </a:r>
            <a:br>
              <a:rPr lang="de-DE" sz="2200" dirty="0" smtClean="0"/>
            </a:br>
            <a:r>
              <a:rPr lang="de-DE" sz="2200" dirty="0" smtClean="0"/>
              <a:t>E-Commerce-Unternehmen setzen überdurchschnittlich oft Gutscheine ein (66%)</a:t>
            </a:r>
          </a:p>
          <a:p>
            <a:pPr>
              <a:lnSpc>
                <a:spcPts val="2800"/>
              </a:lnSpc>
              <a:spcAft>
                <a:spcPts val="1000"/>
              </a:spcAft>
            </a:pPr>
            <a:r>
              <a:rPr lang="de-DE" sz="2200" dirty="0" smtClean="0"/>
              <a:t>Die Anbieter, die bereits Gutscheine einsetzen, gehen zu 80% davon aus, dass die Bedeutung von Gutscheinen in Zukunft steigen wird</a:t>
            </a:r>
          </a:p>
          <a:p>
            <a:pPr>
              <a:lnSpc>
                <a:spcPts val="2800"/>
              </a:lnSpc>
              <a:spcAft>
                <a:spcPts val="1000"/>
              </a:spcAft>
            </a:pPr>
            <a:r>
              <a:rPr lang="de-DE" sz="2200" dirty="0" smtClean="0"/>
              <a:t>Hauptziele des Einsatzes von Gutscheinen: Neukundengewinnung, Erhöhung der </a:t>
            </a:r>
            <a:r>
              <a:rPr lang="de-DE" sz="2200" dirty="0" err="1" smtClean="0"/>
              <a:t>Conversionrate</a:t>
            </a:r>
            <a:r>
              <a:rPr lang="de-DE" sz="2200" dirty="0" smtClean="0"/>
              <a:t> und Erhöhung des Warenkorbes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457201" y="6455490"/>
            <a:ext cx="716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* Basis: Top 100 Liste 2009 von </a:t>
            </a:r>
            <a:r>
              <a:rPr lang="de-DE" sz="1400" dirty="0" err="1" smtClean="0">
                <a:solidFill>
                  <a:schemeClr val="bg1"/>
                </a:solidFill>
              </a:rPr>
              <a:t>iBusiness</a:t>
            </a:r>
            <a:r>
              <a:rPr lang="de-DE" sz="1400" dirty="0" smtClean="0">
                <a:solidFill>
                  <a:schemeClr val="bg1"/>
                </a:solidFill>
              </a:rPr>
              <a:t> High Text Verlag</a:t>
            </a:r>
            <a:endParaRPr lang="de-DE" sz="1400" dirty="0">
              <a:solidFill>
                <a:schemeClr val="bg1"/>
              </a:solidFill>
            </a:endParaRPr>
          </a:p>
        </p:txBody>
      </p:sp>
      <p:grpSp>
        <p:nvGrpSpPr>
          <p:cNvPr id="6" name="Group 4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 flipH="1">
            <a:off x="7957806" y="5210692"/>
            <a:ext cx="1082675" cy="1371600"/>
            <a:chOff x="163" y="1564"/>
            <a:chExt cx="1046" cy="1325"/>
          </a:xfrm>
        </p:grpSpPr>
        <p:sp>
          <p:nvSpPr>
            <p:cNvPr id="8" name="Oval 4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63" y="1564"/>
              <a:ext cx="1046" cy="104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4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" y="1618"/>
              <a:ext cx="940" cy="940"/>
            </a:xfrm>
            <a:prstGeom prst="ellipse">
              <a:avLst/>
            </a:prstGeom>
            <a:noFill/>
            <a:ln w="57150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" name="Picture 47" descr="304px-Light_bulb_icon_tips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6" y="1761"/>
              <a:ext cx="797" cy="11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60% der Top 100 </a:t>
            </a:r>
            <a:r>
              <a:rPr lang="de-DE" dirty="0" err="1" smtClean="0"/>
              <a:t>E-Commerce</a:t>
            </a:r>
            <a:r>
              <a:rPr lang="de-DE" dirty="0" smtClean="0"/>
              <a:t> Unternehmen* setzen Gutscheine ein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457201" y="6455490"/>
            <a:ext cx="716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* Basis: Top 100 Liste 2009 von </a:t>
            </a:r>
            <a:r>
              <a:rPr lang="de-DE" sz="1400" dirty="0" err="1" smtClean="0">
                <a:solidFill>
                  <a:schemeClr val="bg1"/>
                </a:solidFill>
              </a:rPr>
              <a:t>iBusiness</a:t>
            </a:r>
            <a:r>
              <a:rPr lang="de-DE" sz="1400" dirty="0" smtClean="0">
                <a:solidFill>
                  <a:schemeClr val="bg1"/>
                </a:solidFill>
              </a:rPr>
              <a:t> High Text Verlag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Besonders erfolgreiche Firmen* setzen überdurchschnittlich Gutscheine ein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57201" y="6455490"/>
            <a:ext cx="716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* Ranking basierend auf Top 100 Liste 2009 von </a:t>
            </a:r>
            <a:r>
              <a:rPr lang="de-DE" sz="1400" dirty="0" err="1" smtClean="0">
                <a:solidFill>
                  <a:schemeClr val="bg1"/>
                </a:solidFill>
              </a:rPr>
              <a:t>iBusiness</a:t>
            </a:r>
            <a:r>
              <a:rPr lang="de-DE" sz="1400" dirty="0" smtClean="0">
                <a:solidFill>
                  <a:schemeClr val="bg1"/>
                </a:solidFill>
              </a:rPr>
              <a:t> High Text Verlag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83% gehen davon aus, dass der Einsatz von Gutscheinen zunehmen wird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57201" y="6455490"/>
            <a:ext cx="716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Basis: E-Commerce Anbieter, die bereits Gutscheine einsetzen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Ziele, die mit dem Einsatz von Gutscheinen verbunden werden</a:t>
            </a:r>
            <a:endParaRPr lang="de-DE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57201" y="6455490"/>
            <a:ext cx="716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Basis: E-Commerce Anbieter, die bereits Gutscheine einsetzen</a:t>
            </a:r>
          </a:p>
        </p:txBody>
      </p:sp>
      <p:pic>
        <p:nvPicPr>
          <p:cNvPr id="6" name="Picture 15" descr="Ziel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grayscl/>
          </a:blip>
          <a:srcRect t="41862" b="1682"/>
          <a:stretch>
            <a:fillRect/>
          </a:stretch>
        </p:blipFill>
        <p:spPr bwMode="auto">
          <a:xfrm>
            <a:off x="6159655" y="4257675"/>
            <a:ext cx="2984345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siness-c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 b="1334"/>
          <a:stretch>
            <a:fillRect/>
          </a:stretch>
        </p:blipFill>
        <p:spPr bwMode="gray">
          <a:xfrm>
            <a:off x="0" y="646113"/>
            <a:ext cx="9144000" cy="599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139952" y="2838478"/>
            <a:ext cx="38597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lvl="1" indent="1588" defTabSz="895350">
              <a:spcBef>
                <a:spcPct val="5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de-DE" sz="4400" b="1" dirty="0" smtClean="0">
                <a:solidFill>
                  <a:schemeClr val="tx2"/>
                </a:solidFill>
                <a:cs typeface="Arial" charset="0"/>
              </a:rPr>
              <a:t>Andreas Hörr </a:t>
            </a:r>
            <a:r>
              <a:rPr lang="de-DE" sz="2800" b="1" dirty="0" smtClean="0">
                <a:solidFill>
                  <a:schemeClr val="tx2"/>
                </a:solidFill>
                <a:cs typeface="Arial" charset="0"/>
              </a:rPr>
              <a:t/>
            </a:r>
            <a:br>
              <a:rPr lang="de-DE" sz="2800" b="1" dirty="0" smtClean="0">
                <a:solidFill>
                  <a:schemeClr val="tx2"/>
                </a:solidFill>
                <a:cs typeface="Arial" charset="0"/>
              </a:rPr>
            </a:br>
            <a:r>
              <a:rPr lang="de-DE" sz="2800" dirty="0" smtClean="0">
                <a:solidFill>
                  <a:schemeClr val="tx2"/>
                </a:solidFill>
                <a:cs typeface="Arial" charset="0"/>
              </a:rPr>
              <a:t>Gutschein-Arena.de</a:t>
            </a:r>
          </a:p>
          <a:p>
            <a:pPr marL="144463" lvl="1" indent="-142875" defTabSz="895350">
              <a:spcBef>
                <a:spcPct val="5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de-DE" sz="2800" dirty="0" smtClean="0">
                <a:solidFill>
                  <a:schemeClr val="tx2"/>
                </a:solidFill>
                <a:cs typeface="Arial" charset="0"/>
              </a:rPr>
              <a:t>Andreas_hoerr@yahoo.de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4cRiA5ZPj0ycI2xD97cC2w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07E8Dkf3W0yQQCCuVU4V_g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OGoDeC7_IEm3bLU5DgK8PA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IAHO7sD_Dk6I34slkOsUmQ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yFRebtaBIEOYokeCR6qfCg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6mx9fWE5fUCq2YkSr3FNUQ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AME" val="OvalShape"/>
  <p:tag name="THINKCELLSHAPEDONOTDELETE" val="py9Not64jzUKjuI3HaZCyXg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B9mEAfwA_USKSYiQ5lTBjQ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nVJEGxnOvkS_lW7_YMOgyw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tGnd0iJ6XUacSYewQowKOQ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Macintosh PowerPoint</Application>
  <PresentationFormat>Bildschirmpräsentation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Office-Design</vt:lpstr>
      <vt:lpstr>Relevanz von Gutscheinen  im E-Commerce</vt:lpstr>
      <vt:lpstr>Hintergrund</vt:lpstr>
      <vt:lpstr>Vorgehensweise</vt:lpstr>
      <vt:lpstr>Key-Ergebnisse</vt:lpstr>
      <vt:lpstr>60% der Top 100 E-Commerce Unternehmen* setzen Gutscheine ein</vt:lpstr>
      <vt:lpstr>Besonders erfolgreiche Firmen* setzen überdurchschnittlich Gutscheine ein</vt:lpstr>
      <vt:lpstr>83% gehen davon aus, dass der Einsatz von Gutscheinen zunehmen wird</vt:lpstr>
      <vt:lpstr>Ziele, die mit dem Einsatz von Gutscheinen verbunden werden</vt:lpstr>
      <vt:lpstr>Weitere Infos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Relevanz von Gutscheinen im E-Commerce</dc:title>
  <dc:creator>Andreas Hörr</dc:creator>
  <cp:lastModifiedBy>Andreas Hörr</cp:lastModifiedBy>
  <cp:revision>29</cp:revision>
  <dcterms:created xsi:type="dcterms:W3CDTF">2011-03-09T14:36:55Z</dcterms:created>
  <dcterms:modified xsi:type="dcterms:W3CDTF">2011-03-09T14:37:27Z</dcterms:modified>
</cp:coreProperties>
</file>